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91" r:id="rId3"/>
    <p:sldId id="292" r:id="rId4"/>
    <p:sldId id="315" r:id="rId5"/>
    <p:sldId id="316" r:id="rId6"/>
    <p:sldId id="317" r:id="rId7"/>
    <p:sldId id="319" r:id="rId8"/>
    <p:sldId id="322" r:id="rId9"/>
    <p:sldId id="284" r:id="rId10"/>
    <p:sldId id="320" r:id="rId11"/>
    <p:sldId id="295" r:id="rId12"/>
    <p:sldId id="296" r:id="rId13"/>
    <p:sldId id="283" r:id="rId14"/>
    <p:sldId id="290" r:id="rId15"/>
    <p:sldId id="289" r:id="rId16"/>
    <p:sldId id="297" r:id="rId17"/>
    <p:sldId id="280" r:id="rId18"/>
    <p:sldId id="282" r:id="rId19"/>
    <p:sldId id="306" r:id="rId20"/>
    <p:sldId id="293" r:id="rId21"/>
    <p:sldId id="307" r:id="rId22"/>
    <p:sldId id="308" r:id="rId23"/>
    <p:sldId id="309" r:id="rId24"/>
    <p:sldId id="310" r:id="rId25"/>
    <p:sldId id="298" r:id="rId26"/>
    <p:sldId id="311" r:id="rId27"/>
    <p:sldId id="312" r:id="rId28"/>
    <p:sldId id="302" r:id="rId29"/>
    <p:sldId id="313" r:id="rId30"/>
    <p:sldId id="324" r:id="rId31"/>
    <p:sldId id="300" r:id="rId32"/>
    <p:sldId id="303" r:id="rId33"/>
    <p:sldId id="314" r:id="rId34"/>
  </p:sldIdLst>
  <p:sldSz cx="9144000" cy="6858000" type="screen4x3"/>
  <p:notesSz cx="6881813" cy="92964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54" d="100"/>
          <a:sy n="54" d="100"/>
        </p:scale>
        <p:origin x="5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2040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DBE5DCC-3514-4188-92AE-745F6C6C91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03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5790"/>
            <a:ext cx="5046663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0DDF957A-37D3-493D-8888-C7F0DA2F4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6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DF957A-37D3-493D-8888-C7F0DA2F4F9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8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Evolved due to external forces &amp; advent of desktop technology</a:t>
            </a:r>
          </a:p>
          <a:p>
            <a:r>
              <a:rPr lang="en-US" smtClean="0"/>
              <a:t>Currently- Department as unit of measure w/micro-level focus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28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Incentive Based Budget Systems:  Responsibility Centered management, Value Centered Management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3636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5559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Our study inverts the analysis by relating and accounting for costs by productivity </a:t>
            </a:r>
          </a:p>
        </p:txBody>
      </p:sp>
    </p:spTree>
    <p:extLst>
      <p:ext uri="{BB962C8B-B14F-4D97-AF65-F5344CB8AC3E}">
        <p14:creationId xmlns:p14="http://schemas.microsoft.com/office/powerpoint/2010/main" val="373330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895600" y="4303713"/>
            <a:ext cx="3276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066800"/>
            <a:ext cx="86868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336" y="0"/>
            <a:chExt cx="2064" cy="1344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008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344" y="1008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28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064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2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36" y="0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2736" y="96"/>
            <a:chExt cx="2064" cy="1344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08" y="768"/>
              <a:ext cx="336" cy="336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744" y="1104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28" y="432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464" y="768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072" y="432"/>
              <a:ext cx="336" cy="336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36" y="96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114800" y="4191000"/>
            <a:ext cx="211138" cy="21113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4419600" y="4191000"/>
            <a:ext cx="211138" cy="211138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724400" y="4191000"/>
            <a:ext cx="211138" cy="2111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 anchor="t"/>
          <a:lstStyle>
            <a:lvl1pPr algn="ctr">
              <a:lnSpc>
                <a:spcPct val="9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 anchor="ctr"/>
          <a:lstStyle>
            <a:lvl1pPr marL="0" indent="0" algn="ctr">
              <a:lnSpc>
                <a:spcPct val="80000"/>
              </a:lnSpc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B73790E8-B328-484F-B5D2-F5C9EBE9A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9DE84-E3B0-48B2-92CA-F8EE4F827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219200"/>
            <a:ext cx="17716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1625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35E5-7937-444D-950D-5DA219225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19200"/>
            <a:ext cx="70866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BCB8-CA94-4651-82C9-173679A7B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19200"/>
            <a:ext cx="70866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DACE7-91AE-4B13-871F-D697C6BB5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219200"/>
            <a:ext cx="70866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2819400"/>
            <a:ext cx="7086600" cy="3352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B89E9-DD85-47C1-97E4-9905CEFA8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619BB-CEE9-4DA4-A3E1-FBC297340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682E-5679-47C3-A3FD-2F43296B2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044C1-5E24-4912-8252-826CBE746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525A4-77C7-4BCE-8B5F-BAEA80139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1E646-7FEC-4182-AB62-8DABD9B6C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2DEA-5FCA-47E6-AF35-0C7875688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EE34B-0853-47C5-BA82-EAF6BD01A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B66C0-0A28-4116-8FB6-9C9B2516B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22860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33400" y="28194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981200" y="533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62000" y="1066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143000" y="685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362200" y="152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755650"/>
            <a:ext cx="5867400" cy="76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715000" y="609600"/>
            <a:ext cx="304800" cy="30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5562600" y="457200"/>
            <a:ext cx="304800" cy="304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458200" y="3962400"/>
            <a:ext cx="381000" cy="3810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8686800" y="3657600"/>
            <a:ext cx="381000" cy="381000"/>
          </a:xfrm>
          <a:prstGeom prst="rect">
            <a:avLst/>
          </a:prstGeom>
          <a:solidFill>
            <a:schemeClr val="bg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2286000"/>
            <a:ext cx="1066800" cy="1066800"/>
            <a:chOff x="0" y="2496"/>
            <a:chExt cx="672" cy="672"/>
          </a:xfrm>
        </p:grpSpPr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0" y="2496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336" y="2832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14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5071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1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07163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172200"/>
            <a:ext cx="7620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2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D735B62-8090-46CA-BD9E-5886BB3BF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62000" y="152400"/>
            <a:ext cx="1981200" cy="1295400"/>
            <a:chOff x="3888" y="96"/>
            <a:chExt cx="1248" cy="816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4656" y="336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3888" y="672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4128" y="432"/>
              <a:ext cx="240" cy="240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4896" y="96"/>
              <a:ext cx="240" cy="240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Regression Analysis in Departmental Budget Allocations</a:t>
            </a:r>
            <a:br>
              <a:rPr lang="en-US" smtClean="0"/>
            </a:br>
            <a:endParaRPr lang="en-US" smtClean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68800"/>
            <a:ext cx="6400800" cy="13493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B0F0"/>
                </a:solidFill>
              </a:rPr>
              <a:t>Andrew L. Luna, University of North Alabama</a:t>
            </a:r>
          </a:p>
          <a:p>
            <a:pPr eaLnBrk="1" hangingPunct="1"/>
            <a:r>
              <a:rPr lang="en-US" smtClean="0">
                <a:solidFill>
                  <a:srgbClr val="00B0F0"/>
                </a:solidFill>
              </a:rPr>
              <a:t>Kelly A. Brennan, The University of Alabama</a:t>
            </a:r>
          </a:p>
        </p:txBody>
      </p:sp>
      <p:sp>
        <p:nvSpPr>
          <p:cNvPr id="5126" name="Line 11"/>
          <p:cNvSpPr>
            <a:spLocks noChangeShapeType="1"/>
          </p:cNvSpPr>
          <p:nvPr/>
        </p:nvSpPr>
        <p:spPr bwMode="auto">
          <a:xfrm>
            <a:off x="2819400" y="5410200"/>
            <a:ext cx="3505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Annual Budget Process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February, all Academic Departments submit their budget request to the dean of the college in which they reside.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In March, each dean meets with the Vice President to discuss college allocation.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Based upon this information, the Vice President presents his allocation to the colleges.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The VPAA Wanted to Know….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there a quantitative method to help in this decision process?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If a method is found can it be unbiased/equitable?</a:t>
            </a:r>
          </a:p>
          <a:p>
            <a:pPr eaLnBrk="1" hangingPunct="1"/>
            <a:r>
              <a:rPr lang="en-US" smtClean="0"/>
              <a:t>Will the people and departments affected be able to understand the quantitative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“There are lies, damned lies, and statistics.”</a:t>
            </a:r>
            <a:r>
              <a:rPr lang="en-US" smtClean="0"/>
              <a:t>  </a:t>
            </a:r>
            <a:r>
              <a:rPr lang="en-US" sz="2400" smtClean="0"/>
              <a:t>Mark Twain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Statistical models can help explain phenomena, but they are not a sliver bullet and they are not perfect</a:t>
            </a:r>
          </a:p>
          <a:p>
            <a:pPr eaLnBrk="1" hangingPunct="1"/>
            <a:r>
              <a:rPr lang="en-US" smtClean="0"/>
              <a:t>It is important to effectively communicate the methodology behind the models and to educate when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Statistical Planning</a:t>
            </a:r>
            <a:br>
              <a:rPr lang="en-US" sz="3600" smtClean="0">
                <a:solidFill>
                  <a:srgbClr val="FFCC00"/>
                </a:solidFill>
              </a:rPr>
            </a:br>
            <a:r>
              <a:rPr lang="en-US" sz="3600" smtClean="0">
                <a:solidFill>
                  <a:srgbClr val="FFCC00"/>
                </a:solidFill>
              </a:rPr>
              <a:t>	The Complete Approach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4600" y="3657600"/>
            <a:ext cx="2362200" cy="2209800"/>
            <a:chOff x="1584" y="2304"/>
            <a:chExt cx="1488" cy="1392"/>
          </a:xfrm>
        </p:grpSpPr>
        <p:sp>
          <p:nvSpPr>
            <p:cNvPr id="11277" name="Line 3"/>
            <p:cNvSpPr>
              <a:spLocks noChangeShapeType="1"/>
            </p:cNvSpPr>
            <p:nvPr/>
          </p:nvSpPr>
          <p:spPr bwMode="auto">
            <a:xfrm flipV="1">
              <a:off x="1680" y="2304"/>
              <a:ext cx="1392" cy="1392"/>
            </a:xfrm>
            <a:prstGeom prst="line">
              <a:avLst/>
            </a:prstGeom>
            <a:noFill/>
            <a:ln w="38100">
              <a:solidFill>
                <a:srgbClr val="FFCC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7"/>
            <p:cNvSpPr txBox="1">
              <a:spLocks noChangeArrowheads="1"/>
            </p:cNvSpPr>
            <p:nvPr/>
          </p:nvSpPr>
          <p:spPr bwMode="auto">
            <a:xfrm rot="-2656739">
              <a:off x="1584" y="2448"/>
              <a:ext cx="121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en-US"/>
                <a:t>Statistical</a:t>
              </a:r>
            </a:p>
            <a:p>
              <a:pPr algn="ctr"/>
              <a:r>
                <a:rPr kumimoji="0" lang="en-US"/>
                <a:t>Methodology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76800" y="3657600"/>
            <a:ext cx="2209800" cy="2209800"/>
            <a:chOff x="3072" y="2304"/>
            <a:chExt cx="1392" cy="1392"/>
          </a:xfrm>
        </p:grpSpPr>
        <p:sp>
          <p:nvSpPr>
            <p:cNvPr id="11275" name="Line 5"/>
            <p:cNvSpPr>
              <a:spLocks noChangeShapeType="1"/>
            </p:cNvSpPr>
            <p:nvPr/>
          </p:nvSpPr>
          <p:spPr bwMode="auto">
            <a:xfrm>
              <a:off x="3072" y="2304"/>
              <a:ext cx="1392" cy="139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Text Box 9"/>
            <p:cNvSpPr txBox="1">
              <a:spLocks noChangeArrowheads="1"/>
            </p:cNvSpPr>
            <p:nvPr/>
          </p:nvSpPr>
          <p:spPr bwMode="auto">
            <a:xfrm rot="2645530">
              <a:off x="3312" y="2688"/>
              <a:ext cx="10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/>
                <a:t>Experience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667000" y="5867400"/>
            <a:ext cx="4419600" cy="457200"/>
            <a:chOff x="1680" y="3696"/>
            <a:chExt cx="2784" cy="288"/>
          </a:xfrm>
        </p:grpSpPr>
        <p:sp>
          <p:nvSpPr>
            <p:cNvPr id="11273" name="Line 4"/>
            <p:cNvSpPr>
              <a:spLocks noChangeShapeType="1"/>
            </p:cNvSpPr>
            <p:nvPr/>
          </p:nvSpPr>
          <p:spPr bwMode="auto">
            <a:xfrm>
              <a:off x="1680" y="3696"/>
              <a:ext cx="2784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Text Box 11"/>
            <p:cNvSpPr txBox="1">
              <a:spLocks noChangeArrowheads="1"/>
            </p:cNvSpPr>
            <p:nvPr/>
          </p:nvSpPr>
          <p:spPr bwMode="auto">
            <a:xfrm>
              <a:off x="2496" y="3696"/>
              <a:ext cx="10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/>
                <a:t>Discussion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191000" y="4267200"/>
            <a:ext cx="1219200" cy="1219200"/>
            <a:chOff x="2640" y="2688"/>
            <a:chExt cx="768" cy="768"/>
          </a:xfrm>
        </p:grpSpPr>
        <p:sp>
          <p:nvSpPr>
            <p:cNvPr id="11271" name="Line 13"/>
            <p:cNvSpPr>
              <a:spLocks noChangeShapeType="1"/>
            </p:cNvSpPr>
            <p:nvPr/>
          </p:nvSpPr>
          <p:spPr bwMode="auto">
            <a:xfrm>
              <a:off x="2640" y="3072"/>
              <a:ext cx="7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Line 14"/>
            <p:cNvSpPr>
              <a:spLocks noChangeShapeType="1"/>
            </p:cNvSpPr>
            <p:nvPr/>
          </p:nvSpPr>
          <p:spPr bwMode="auto">
            <a:xfrm rot="-5400000">
              <a:off x="2641" y="3071"/>
              <a:ext cx="76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Regression Analysis</a:t>
            </a:r>
          </a:p>
        </p:txBody>
      </p:sp>
      <p:grpSp>
        <p:nvGrpSpPr>
          <p:cNvPr id="12291" name="Group 12"/>
          <p:cNvGrpSpPr>
            <a:grpSpLocks/>
          </p:cNvGrpSpPr>
          <p:nvPr/>
        </p:nvGrpSpPr>
        <p:grpSpPr bwMode="auto">
          <a:xfrm>
            <a:off x="4419600" y="5105400"/>
            <a:ext cx="2760663" cy="1455738"/>
            <a:chOff x="1445" y="2016"/>
            <a:chExt cx="2443" cy="2450"/>
          </a:xfrm>
        </p:grpSpPr>
        <p:sp>
          <p:nvSpPr>
            <p:cNvPr id="12293" name="Line 3"/>
            <p:cNvSpPr>
              <a:spLocks noChangeShapeType="1"/>
            </p:cNvSpPr>
            <p:nvPr/>
          </p:nvSpPr>
          <p:spPr bwMode="auto">
            <a:xfrm>
              <a:off x="1776" y="2016"/>
              <a:ext cx="0" cy="1536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Line 4"/>
            <p:cNvSpPr>
              <a:spLocks noChangeShapeType="1"/>
            </p:cNvSpPr>
            <p:nvPr/>
          </p:nvSpPr>
          <p:spPr bwMode="auto">
            <a:xfrm>
              <a:off x="1776" y="3552"/>
              <a:ext cx="2064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Line 5"/>
            <p:cNvSpPr>
              <a:spLocks noChangeShapeType="1"/>
            </p:cNvSpPr>
            <p:nvPr/>
          </p:nvSpPr>
          <p:spPr bwMode="auto">
            <a:xfrm flipV="1">
              <a:off x="1632" y="2160"/>
              <a:ext cx="2256" cy="110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1776" y="2592"/>
              <a:ext cx="124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>
              <a:off x="3024" y="2592"/>
              <a:ext cx="0" cy="96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1445" y="2401"/>
              <a:ext cx="298" cy="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en-US"/>
                <a:t>y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2884" y="3696"/>
              <a:ext cx="297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kumimoji="0" lang="en-US"/>
                <a:t>x</a:t>
              </a:r>
            </a:p>
          </p:txBody>
        </p:sp>
      </p:grpSp>
      <p:sp>
        <p:nvSpPr>
          <p:cNvPr id="12292" name="Text Box 14"/>
          <p:cNvSpPr txBox="1">
            <a:spLocks noChangeArrowheads="1"/>
          </p:cNvSpPr>
          <p:nvPr/>
        </p:nvSpPr>
        <p:spPr bwMode="auto">
          <a:xfrm>
            <a:off x="1295400" y="2438400"/>
            <a:ext cx="6629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>
                <a:latin typeface="Tempus Sans ITC" pitchFamily="82" charset="0"/>
              </a:rPr>
              <a:t>Around the turn of the century, geneticist Francis Galton discovered a phenomenon called </a:t>
            </a:r>
            <a:r>
              <a:rPr kumimoji="0" lang="en-US">
                <a:solidFill>
                  <a:srgbClr val="FFCC00"/>
                </a:solidFill>
                <a:latin typeface="Tempus Sans ITC" pitchFamily="82" charset="0"/>
              </a:rPr>
              <a:t>Regression Toward The Mean</a:t>
            </a:r>
            <a:r>
              <a:rPr kumimoji="0" lang="en-US">
                <a:latin typeface="Tempus Sans ITC" pitchFamily="82" charset="0"/>
              </a:rPr>
              <a:t>. Seeking laws of inheritance, he found that sons’ heights tended to </a:t>
            </a:r>
            <a:r>
              <a:rPr kumimoji="0" lang="en-US">
                <a:solidFill>
                  <a:srgbClr val="FFCC00"/>
                </a:solidFill>
                <a:latin typeface="Tempus Sans ITC" pitchFamily="82" charset="0"/>
              </a:rPr>
              <a:t>regress</a:t>
            </a:r>
            <a:r>
              <a:rPr kumimoji="0" lang="en-US">
                <a:latin typeface="Tempus Sans ITC" pitchFamily="82" charset="0"/>
              </a:rPr>
              <a:t> toward the mean height of the population, compared to their fathers’ heights. Tall fathers tended to have somewhat shorter sons, and vice versa.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Predictive Versus Explanatory Regression Analysis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B0F0"/>
                </a:solidFill>
              </a:rPr>
              <a:t>Prediction</a:t>
            </a:r>
            <a:r>
              <a:rPr lang="en-US" smtClean="0"/>
              <a:t> – to develop a model to predict future values of a response variable (Y) based on its relationships with predictor variables (X’s)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00B0F0"/>
                </a:solidFill>
              </a:rPr>
              <a:t>Explanatory Analysis </a:t>
            </a:r>
            <a:r>
              <a:rPr lang="en-US" smtClean="0"/>
              <a:t>– to develop an understanding of the relationships between response variable and predictor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Problem Statement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 regression model will be used to try to explain the relationship between departmental budget allocations and those variables that could contribute to the variance in these allocations. </a:t>
            </a: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1046163" y="5272088"/>
          <a:ext cx="7050087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625400" imgH="241200" progId="Equation.3">
                  <p:embed/>
                </p:oleObj>
              </mc:Choice>
              <mc:Fallback>
                <p:oleObj name="Equation" r:id="rId3" imgW="16254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5272088"/>
                        <a:ext cx="7050087" cy="1144587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Line 3"/>
          <p:cNvSpPr>
            <a:spLocks noChangeShapeType="1"/>
          </p:cNvSpPr>
          <p:nvPr/>
        </p:nvSpPr>
        <p:spPr bwMode="auto">
          <a:xfrm flipV="1">
            <a:off x="1524000" y="2286000"/>
            <a:ext cx="6019800" cy="35052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2819400" y="2286000"/>
            <a:ext cx="4038600" cy="2819400"/>
            <a:chOff x="1776" y="1440"/>
            <a:chExt cx="2544" cy="1776"/>
          </a:xfrm>
        </p:grpSpPr>
        <p:sp>
          <p:nvSpPr>
            <p:cNvPr id="2075" name="Oval 4"/>
            <p:cNvSpPr>
              <a:spLocks noChangeArrowheads="1"/>
            </p:cNvSpPr>
            <p:nvPr/>
          </p:nvSpPr>
          <p:spPr bwMode="auto">
            <a:xfrm>
              <a:off x="2112" y="254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Oval 5"/>
            <p:cNvSpPr>
              <a:spLocks noChangeArrowheads="1"/>
            </p:cNvSpPr>
            <p:nvPr/>
          </p:nvSpPr>
          <p:spPr bwMode="auto">
            <a:xfrm>
              <a:off x="1776" y="292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Oval 10"/>
            <p:cNvSpPr>
              <a:spLocks noChangeArrowheads="1"/>
            </p:cNvSpPr>
            <p:nvPr/>
          </p:nvSpPr>
          <p:spPr bwMode="auto">
            <a:xfrm>
              <a:off x="1872" y="316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Oval 11"/>
            <p:cNvSpPr>
              <a:spLocks noChangeArrowheads="1"/>
            </p:cNvSpPr>
            <p:nvPr/>
          </p:nvSpPr>
          <p:spPr bwMode="auto">
            <a:xfrm>
              <a:off x="2064" y="292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Oval 12"/>
            <p:cNvSpPr>
              <a:spLocks noChangeArrowheads="1"/>
            </p:cNvSpPr>
            <p:nvPr/>
          </p:nvSpPr>
          <p:spPr bwMode="auto">
            <a:xfrm>
              <a:off x="2400" y="278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Oval 15"/>
            <p:cNvSpPr>
              <a:spLocks noChangeArrowheads="1"/>
            </p:cNvSpPr>
            <p:nvPr/>
          </p:nvSpPr>
          <p:spPr bwMode="auto">
            <a:xfrm>
              <a:off x="2640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Oval 16"/>
            <p:cNvSpPr>
              <a:spLocks noChangeArrowheads="1"/>
            </p:cNvSpPr>
            <p:nvPr/>
          </p:nvSpPr>
          <p:spPr bwMode="auto">
            <a:xfrm>
              <a:off x="2256" y="307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Oval 19"/>
            <p:cNvSpPr>
              <a:spLocks noChangeArrowheads="1"/>
            </p:cNvSpPr>
            <p:nvPr/>
          </p:nvSpPr>
          <p:spPr bwMode="auto">
            <a:xfrm>
              <a:off x="2640" y="25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Oval 20"/>
            <p:cNvSpPr>
              <a:spLocks noChangeArrowheads="1"/>
            </p:cNvSpPr>
            <p:nvPr/>
          </p:nvSpPr>
          <p:spPr bwMode="auto">
            <a:xfrm>
              <a:off x="2928" y="254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Oval 24"/>
            <p:cNvSpPr>
              <a:spLocks noChangeArrowheads="1"/>
            </p:cNvSpPr>
            <p:nvPr/>
          </p:nvSpPr>
          <p:spPr bwMode="auto">
            <a:xfrm>
              <a:off x="2976" y="211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Oval 25"/>
            <p:cNvSpPr>
              <a:spLocks noChangeArrowheads="1"/>
            </p:cNvSpPr>
            <p:nvPr/>
          </p:nvSpPr>
          <p:spPr bwMode="auto">
            <a:xfrm>
              <a:off x="2784" y="28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Oval 27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" name="Oval 28"/>
            <p:cNvSpPr>
              <a:spLocks noChangeArrowheads="1"/>
            </p:cNvSpPr>
            <p:nvPr/>
          </p:nvSpPr>
          <p:spPr bwMode="auto">
            <a:xfrm>
              <a:off x="3216" y="26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Oval 35"/>
            <p:cNvSpPr>
              <a:spLocks noChangeArrowheads="1"/>
            </p:cNvSpPr>
            <p:nvPr/>
          </p:nvSpPr>
          <p:spPr bwMode="auto">
            <a:xfrm>
              <a:off x="3456" y="206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Oval 36"/>
            <p:cNvSpPr>
              <a:spLocks noChangeArrowheads="1"/>
            </p:cNvSpPr>
            <p:nvPr/>
          </p:nvSpPr>
          <p:spPr bwMode="auto">
            <a:xfrm>
              <a:off x="3600" y="177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Oval 39"/>
            <p:cNvSpPr>
              <a:spLocks noChangeArrowheads="1"/>
            </p:cNvSpPr>
            <p:nvPr/>
          </p:nvSpPr>
          <p:spPr bwMode="auto">
            <a:xfrm>
              <a:off x="3648" y="235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1" name="Oval 41"/>
            <p:cNvSpPr>
              <a:spLocks noChangeArrowheads="1"/>
            </p:cNvSpPr>
            <p:nvPr/>
          </p:nvSpPr>
          <p:spPr bwMode="auto">
            <a:xfrm>
              <a:off x="4272" y="144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2" name="Oval 43"/>
            <p:cNvSpPr>
              <a:spLocks noChangeArrowheads="1"/>
            </p:cNvSpPr>
            <p:nvPr/>
          </p:nvSpPr>
          <p:spPr bwMode="auto">
            <a:xfrm>
              <a:off x="3840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3" name="Oval 44"/>
            <p:cNvSpPr>
              <a:spLocks noChangeArrowheads="1"/>
            </p:cNvSpPr>
            <p:nvPr/>
          </p:nvSpPr>
          <p:spPr bwMode="auto">
            <a:xfrm>
              <a:off x="4080" y="235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en-US">
                <a:solidFill>
                  <a:srgbClr val="FFCC00"/>
                </a:solidFill>
              </a:endParaRPr>
            </a:p>
          </p:txBody>
        </p:sp>
        <p:sp>
          <p:nvSpPr>
            <p:cNvPr id="2094" name="Oval 46"/>
            <p:cNvSpPr>
              <a:spLocks noChangeArrowheads="1"/>
            </p:cNvSpPr>
            <p:nvPr/>
          </p:nvSpPr>
          <p:spPr bwMode="auto">
            <a:xfrm>
              <a:off x="4272" y="172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5" name="Oval 47"/>
            <p:cNvSpPr>
              <a:spLocks noChangeArrowheads="1"/>
            </p:cNvSpPr>
            <p:nvPr/>
          </p:nvSpPr>
          <p:spPr bwMode="auto">
            <a:xfrm>
              <a:off x="4032" y="16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3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990600"/>
            <a:ext cx="7086600" cy="1447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Simple Regression Model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203325" y="1893888"/>
            <a:ext cx="361950" cy="4049712"/>
            <a:chOff x="758" y="1193"/>
            <a:chExt cx="228" cy="2551"/>
          </a:xfrm>
        </p:grpSpPr>
        <p:sp>
          <p:nvSpPr>
            <p:cNvPr id="2073" name="Line 49"/>
            <p:cNvSpPr>
              <a:spLocks noChangeShapeType="1"/>
            </p:cNvSpPr>
            <p:nvPr/>
          </p:nvSpPr>
          <p:spPr bwMode="auto">
            <a:xfrm>
              <a:off x="912" y="1536"/>
              <a:ext cx="1" cy="2208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Text Box 53"/>
            <p:cNvSpPr txBox="1">
              <a:spLocks noChangeArrowheads="1"/>
            </p:cNvSpPr>
            <p:nvPr/>
          </p:nvSpPr>
          <p:spPr bwMode="auto">
            <a:xfrm>
              <a:off x="758" y="1193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800"/>
                <a:t>y</a:t>
              </a:r>
            </a:p>
          </p:txBody>
        </p:sp>
      </p:grp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1447800" y="5943600"/>
            <a:ext cx="6019800" cy="584200"/>
            <a:chOff x="912" y="3744"/>
            <a:chExt cx="3792" cy="368"/>
          </a:xfrm>
        </p:grpSpPr>
        <p:sp>
          <p:nvSpPr>
            <p:cNvPr id="2071" name="Line 50"/>
            <p:cNvSpPr>
              <a:spLocks noChangeShapeType="1"/>
            </p:cNvSpPr>
            <p:nvPr/>
          </p:nvSpPr>
          <p:spPr bwMode="auto">
            <a:xfrm>
              <a:off x="912" y="3744"/>
              <a:ext cx="3792" cy="1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Text Box 54"/>
            <p:cNvSpPr txBox="1">
              <a:spLocks noChangeArrowheads="1"/>
            </p:cNvSpPr>
            <p:nvPr/>
          </p:nvSpPr>
          <p:spPr bwMode="auto">
            <a:xfrm>
              <a:off x="2678" y="3785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800"/>
                <a:t>x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905000" y="3124200"/>
            <a:ext cx="2490788" cy="2057400"/>
            <a:chOff x="1248" y="1200"/>
            <a:chExt cx="1569" cy="1296"/>
          </a:xfrm>
        </p:grpSpPr>
        <p:sp>
          <p:nvSpPr>
            <p:cNvPr id="2069" name="Text Box 55"/>
            <p:cNvSpPr txBox="1">
              <a:spLocks noChangeArrowheads="1"/>
            </p:cNvSpPr>
            <p:nvPr/>
          </p:nvSpPr>
          <p:spPr bwMode="auto">
            <a:xfrm>
              <a:off x="1248" y="1200"/>
              <a:ext cx="15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>
                  <a:solidFill>
                    <a:schemeClr val="tx2"/>
                  </a:solidFill>
                </a:rPr>
                <a:t>Predicted Values</a:t>
              </a:r>
            </a:p>
          </p:txBody>
        </p:sp>
        <p:sp>
          <p:nvSpPr>
            <p:cNvPr id="2070" name="Line 60"/>
            <p:cNvSpPr>
              <a:spLocks noChangeShapeType="1"/>
            </p:cNvSpPr>
            <p:nvPr/>
          </p:nvSpPr>
          <p:spPr bwMode="auto">
            <a:xfrm flipH="1">
              <a:off x="1680" y="1440"/>
              <a:ext cx="192" cy="1056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3200400" y="4343400"/>
            <a:ext cx="2049463" cy="1295400"/>
            <a:chOff x="2016" y="2736"/>
            <a:chExt cx="1291" cy="816"/>
          </a:xfrm>
        </p:grpSpPr>
        <p:sp>
          <p:nvSpPr>
            <p:cNvPr id="2065" name="Text Box 57"/>
            <p:cNvSpPr txBox="1">
              <a:spLocks noChangeArrowheads="1"/>
            </p:cNvSpPr>
            <p:nvPr/>
          </p:nvSpPr>
          <p:spPr bwMode="auto">
            <a:xfrm>
              <a:off x="2016" y="3264"/>
              <a:ext cx="12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dirty="0">
                  <a:solidFill>
                    <a:schemeClr val="tx2"/>
                  </a:solidFill>
                </a:rPr>
                <a:t>Actual Values</a:t>
              </a:r>
            </a:p>
          </p:txBody>
        </p:sp>
        <p:sp>
          <p:nvSpPr>
            <p:cNvPr id="2066" name="Line 62"/>
            <p:cNvSpPr>
              <a:spLocks noChangeShapeType="1"/>
            </p:cNvSpPr>
            <p:nvPr/>
          </p:nvSpPr>
          <p:spPr bwMode="auto">
            <a:xfrm flipH="1" flipV="1">
              <a:off x="2448" y="2880"/>
              <a:ext cx="240" cy="384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63"/>
            <p:cNvSpPr>
              <a:spLocks noChangeShapeType="1"/>
            </p:cNvSpPr>
            <p:nvPr/>
          </p:nvSpPr>
          <p:spPr bwMode="auto">
            <a:xfrm flipV="1">
              <a:off x="2688" y="2928"/>
              <a:ext cx="96" cy="336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Line 64"/>
            <p:cNvSpPr>
              <a:spLocks noChangeShapeType="1"/>
            </p:cNvSpPr>
            <p:nvPr/>
          </p:nvSpPr>
          <p:spPr bwMode="auto">
            <a:xfrm flipV="1">
              <a:off x="2688" y="2736"/>
              <a:ext cx="480" cy="528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0112" name="Object 1024"/>
          <p:cNvGraphicFramePr>
            <a:graphicFrameLocks noChangeAspect="1"/>
          </p:cNvGraphicFramePr>
          <p:nvPr/>
        </p:nvGraphicFramePr>
        <p:xfrm>
          <a:off x="6477000" y="4267200"/>
          <a:ext cx="145256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672840" imgH="304560" progId="Equation.3">
                  <p:embed/>
                </p:oleObj>
              </mc:Choice>
              <mc:Fallback>
                <p:oleObj name="Equation" r:id="rId3" imgW="672840" imgH="30456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267200"/>
                        <a:ext cx="1452563" cy="658813"/>
                      </a:xfrm>
                      <a:prstGeom prst="rect">
                        <a:avLst/>
                      </a:prstGeom>
                      <a:solidFill>
                        <a:srgbClr val="FFCC66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6477000" y="2971800"/>
            <a:ext cx="1738313" cy="762000"/>
            <a:chOff x="4080" y="1872"/>
            <a:chExt cx="1095" cy="480"/>
          </a:xfrm>
        </p:grpSpPr>
        <p:sp>
          <p:nvSpPr>
            <p:cNvPr id="2063" name="Line 66"/>
            <p:cNvSpPr>
              <a:spLocks noChangeShapeType="1"/>
            </p:cNvSpPr>
            <p:nvPr/>
          </p:nvSpPr>
          <p:spPr bwMode="auto">
            <a:xfrm flipV="1">
              <a:off x="4080" y="1872"/>
              <a:ext cx="0" cy="480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Text Box 69"/>
            <p:cNvSpPr txBox="1">
              <a:spLocks noChangeArrowheads="1"/>
            </p:cNvSpPr>
            <p:nvPr/>
          </p:nvSpPr>
          <p:spPr bwMode="auto">
            <a:xfrm>
              <a:off x="4176" y="1968"/>
              <a:ext cx="9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>
                  <a:solidFill>
                    <a:schemeClr val="tx2"/>
                  </a:solidFill>
                </a:rPr>
                <a:t>Residuals</a:t>
              </a:r>
            </a:p>
          </p:txBody>
        </p:sp>
      </p:grpSp>
      <p:grpSp>
        <p:nvGrpSpPr>
          <p:cNvPr id="8" name="Group 83"/>
          <p:cNvGrpSpPr>
            <a:grpSpLocks/>
          </p:cNvGrpSpPr>
          <p:nvPr/>
        </p:nvGrpSpPr>
        <p:grpSpPr bwMode="auto">
          <a:xfrm>
            <a:off x="624114" y="4662715"/>
            <a:ext cx="1447800" cy="1295400"/>
            <a:chOff x="192" y="2736"/>
            <a:chExt cx="912" cy="816"/>
          </a:xfrm>
        </p:grpSpPr>
        <p:sp>
          <p:nvSpPr>
            <p:cNvPr id="2060" name="Arc 79"/>
            <p:cNvSpPr>
              <a:spLocks/>
            </p:cNvSpPr>
            <p:nvPr/>
          </p:nvSpPr>
          <p:spPr bwMode="auto">
            <a:xfrm>
              <a:off x="912" y="3360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192 w 21600"/>
                <a:gd name="T3" fmla="*/ 192 h 21600"/>
                <a:gd name="T4" fmla="*/ 0 w 21600"/>
                <a:gd name="T5" fmla="*/ 19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Text Box 80"/>
            <p:cNvSpPr txBox="1">
              <a:spLocks noChangeArrowheads="1"/>
            </p:cNvSpPr>
            <p:nvPr/>
          </p:nvSpPr>
          <p:spPr bwMode="auto">
            <a:xfrm>
              <a:off x="192" y="2736"/>
              <a:ext cx="6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2"/>
                  </a:solidFill>
                </a:rPr>
                <a:t>Slope</a:t>
              </a:r>
            </a:p>
          </p:txBody>
        </p:sp>
        <p:sp>
          <p:nvSpPr>
            <p:cNvPr id="2062" name="Line 81"/>
            <p:cNvSpPr>
              <a:spLocks noChangeShapeType="1"/>
            </p:cNvSpPr>
            <p:nvPr/>
          </p:nvSpPr>
          <p:spPr bwMode="auto">
            <a:xfrm>
              <a:off x="720" y="2976"/>
              <a:ext cx="288" cy="384"/>
            </a:xfrm>
            <a:prstGeom prst="line">
              <a:avLst/>
            </a:prstGeom>
            <a:noFill/>
            <a:ln w="9525">
              <a:solidFill>
                <a:srgbClr val="FFCC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AutoShape 5"/>
          <p:cNvSpPr>
            <a:spLocks noChangeArrowheads="1"/>
          </p:cNvSpPr>
          <p:nvPr/>
        </p:nvSpPr>
        <p:spPr bwMode="auto">
          <a:xfrm rot="-828536">
            <a:off x="1828800" y="3429000"/>
            <a:ext cx="3622675" cy="993775"/>
          </a:xfrm>
          <a:prstGeom prst="parallelogram">
            <a:avLst>
              <a:gd name="adj" fmla="val 108315"/>
            </a:avLst>
          </a:prstGeom>
          <a:gradFill rotWithShape="0">
            <a:gsLst>
              <a:gs pos="0">
                <a:schemeClr val="hlink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362200" y="2971800"/>
            <a:ext cx="2209800" cy="1600200"/>
            <a:chOff x="1488" y="1872"/>
            <a:chExt cx="1392" cy="1008"/>
          </a:xfrm>
        </p:grpSpPr>
        <p:sp>
          <p:nvSpPr>
            <p:cNvPr id="14350" name="Oval 6"/>
            <p:cNvSpPr>
              <a:spLocks noChangeArrowheads="1"/>
            </p:cNvSpPr>
            <p:nvPr/>
          </p:nvSpPr>
          <p:spPr bwMode="auto">
            <a:xfrm>
              <a:off x="1488" y="2352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" name="Oval 7"/>
            <p:cNvSpPr>
              <a:spLocks noChangeArrowheads="1"/>
            </p:cNvSpPr>
            <p:nvPr/>
          </p:nvSpPr>
          <p:spPr bwMode="auto">
            <a:xfrm>
              <a:off x="2208" y="2016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" name="Oval 8"/>
            <p:cNvSpPr>
              <a:spLocks noChangeArrowheads="1"/>
            </p:cNvSpPr>
            <p:nvPr/>
          </p:nvSpPr>
          <p:spPr bwMode="auto">
            <a:xfrm>
              <a:off x="2016" y="2496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3" name="Oval 9"/>
            <p:cNvSpPr>
              <a:spLocks noChangeArrowheads="1"/>
            </p:cNvSpPr>
            <p:nvPr/>
          </p:nvSpPr>
          <p:spPr bwMode="auto">
            <a:xfrm>
              <a:off x="2640" y="1872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4" name="Oval 10"/>
            <p:cNvSpPr>
              <a:spLocks noChangeArrowheads="1"/>
            </p:cNvSpPr>
            <p:nvPr/>
          </p:nvSpPr>
          <p:spPr bwMode="auto">
            <a:xfrm>
              <a:off x="2496" y="2592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5" name="Oval 11"/>
            <p:cNvSpPr>
              <a:spLocks noChangeArrowheads="1"/>
            </p:cNvSpPr>
            <p:nvPr/>
          </p:nvSpPr>
          <p:spPr bwMode="auto">
            <a:xfrm>
              <a:off x="2832" y="2256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Oval 12"/>
            <p:cNvSpPr>
              <a:spLocks noChangeArrowheads="1"/>
            </p:cNvSpPr>
            <p:nvPr/>
          </p:nvSpPr>
          <p:spPr bwMode="auto">
            <a:xfrm>
              <a:off x="2304" y="2304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Oval 13"/>
            <p:cNvSpPr>
              <a:spLocks noChangeArrowheads="1"/>
            </p:cNvSpPr>
            <p:nvPr/>
          </p:nvSpPr>
          <p:spPr bwMode="auto">
            <a:xfrm>
              <a:off x="2496" y="2400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Oval 14"/>
            <p:cNvSpPr>
              <a:spLocks noChangeArrowheads="1"/>
            </p:cNvSpPr>
            <p:nvPr/>
          </p:nvSpPr>
          <p:spPr bwMode="auto">
            <a:xfrm>
              <a:off x="1776" y="2784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15"/>
            <p:cNvSpPr>
              <a:spLocks noChangeArrowheads="1"/>
            </p:cNvSpPr>
            <p:nvPr/>
          </p:nvSpPr>
          <p:spPr bwMode="auto">
            <a:xfrm>
              <a:off x="2736" y="2832"/>
              <a:ext cx="48" cy="4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0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066800"/>
            <a:ext cx="7086600" cy="1447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Multiple Regression Model</a:t>
            </a:r>
            <a:br>
              <a:rPr lang="en-US" sz="3600" smtClean="0">
                <a:solidFill>
                  <a:srgbClr val="FFCC00"/>
                </a:solidFill>
              </a:rPr>
            </a:br>
            <a:endParaRPr lang="en-US" sz="3600" smtClean="0">
              <a:solidFill>
                <a:srgbClr val="FFCC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590800" y="1981200"/>
            <a:ext cx="420688" cy="2971800"/>
            <a:chOff x="1632" y="1248"/>
            <a:chExt cx="265" cy="1872"/>
          </a:xfrm>
        </p:grpSpPr>
        <p:sp>
          <p:nvSpPr>
            <p:cNvPr id="14348" name="Line 2"/>
            <p:cNvSpPr>
              <a:spLocks noChangeShapeType="1"/>
            </p:cNvSpPr>
            <p:nvPr/>
          </p:nvSpPr>
          <p:spPr bwMode="auto">
            <a:xfrm>
              <a:off x="1872" y="1536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Text Box 19"/>
            <p:cNvSpPr txBox="1">
              <a:spLocks noChangeArrowheads="1"/>
            </p:cNvSpPr>
            <p:nvPr/>
          </p:nvSpPr>
          <p:spPr bwMode="auto">
            <a:xfrm>
              <a:off x="1632" y="124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800" b="1">
                  <a:solidFill>
                    <a:schemeClr val="tx2"/>
                  </a:solidFill>
                </a:rPr>
                <a:t>Y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066800" y="4953000"/>
            <a:ext cx="1905000" cy="1509713"/>
            <a:chOff x="672" y="3120"/>
            <a:chExt cx="1200" cy="951"/>
          </a:xfrm>
        </p:grpSpPr>
        <p:sp>
          <p:nvSpPr>
            <p:cNvPr id="14346" name="Line 4"/>
            <p:cNvSpPr>
              <a:spLocks noChangeShapeType="1"/>
            </p:cNvSpPr>
            <p:nvPr/>
          </p:nvSpPr>
          <p:spPr bwMode="auto">
            <a:xfrm flipH="1">
              <a:off x="1056" y="3120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Rectangle 20"/>
            <p:cNvSpPr>
              <a:spLocks noChangeArrowheads="1"/>
            </p:cNvSpPr>
            <p:nvPr/>
          </p:nvSpPr>
          <p:spPr bwMode="auto">
            <a:xfrm>
              <a:off x="672" y="3744"/>
              <a:ext cx="35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sz="2800" b="1">
                  <a:solidFill>
                    <a:schemeClr val="tx2"/>
                  </a:solidFill>
                </a:rPr>
                <a:t>X</a:t>
              </a:r>
              <a:r>
                <a:rPr kumimoji="0" lang="en-US" sz="2800" b="1" baseline="-25000">
                  <a:solidFill>
                    <a:schemeClr val="tx2"/>
                  </a:solidFill>
                </a:rPr>
                <a:t>2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971800" y="4724400"/>
            <a:ext cx="4572000" cy="519113"/>
            <a:chOff x="1872" y="2976"/>
            <a:chExt cx="2880" cy="327"/>
          </a:xfrm>
        </p:grpSpPr>
        <p:sp>
          <p:nvSpPr>
            <p:cNvPr id="14344" name="Line 3"/>
            <p:cNvSpPr>
              <a:spLocks noChangeShapeType="1"/>
            </p:cNvSpPr>
            <p:nvPr/>
          </p:nvSpPr>
          <p:spPr bwMode="auto">
            <a:xfrm>
              <a:off x="1872" y="3120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21"/>
            <p:cNvSpPr>
              <a:spLocks noChangeArrowheads="1"/>
            </p:cNvSpPr>
            <p:nvPr/>
          </p:nvSpPr>
          <p:spPr bwMode="auto">
            <a:xfrm>
              <a:off x="4320" y="2976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sz="2800" b="1">
                  <a:solidFill>
                    <a:schemeClr val="tx2"/>
                  </a:solidFill>
                </a:rPr>
                <a:t>X</a:t>
              </a:r>
              <a:r>
                <a:rPr kumimoji="0" lang="en-US" sz="2800" b="1" baseline="-25000">
                  <a:solidFill>
                    <a:schemeClr val="tx2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The First Model -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113" y="2514600"/>
            <a:ext cx="70866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Total Departmental Budget (Dependent)</a:t>
            </a:r>
          </a:p>
          <a:p>
            <a:pPr eaLnBrk="1" hangingPunct="1">
              <a:defRPr/>
            </a:pPr>
            <a:r>
              <a:rPr lang="en-US" sz="2000" dirty="0" smtClean="0"/>
              <a:t>Number of full-time professors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Number of majors</a:t>
            </a:r>
          </a:p>
          <a:p>
            <a:pPr eaLnBrk="1" hangingPunct="1">
              <a:defRPr/>
            </a:pPr>
            <a:r>
              <a:rPr lang="en-US" sz="2000" dirty="0" smtClean="0"/>
              <a:t>Total degrees conferred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Total credit hours generated</a:t>
            </a:r>
          </a:p>
          <a:p>
            <a:pPr eaLnBrk="1" hangingPunct="1">
              <a:defRPr/>
            </a:pPr>
            <a:r>
              <a:rPr lang="en-US" sz="2000" dirty="0" smtClean="0"/>
              <a:t>Total credit hours generated by majors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Total lower-level credit hours generated</a:t>
            </a:r>
          </a:p>
          <a:p>
            <a:pPr eaLnBrk="1" hangingPunct="1">
              <a:defRPr/>
            </a:pPr>
            <a:r>
              <a:rPr lang="en-US" sz="2000" dirty="0" smtClean="0"/>
              <a:t>Total upper-level/grad. Hours generated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Delaware cost per credit hour</a:t>
            </a:r>
          </a:p>
          <a:p>
            <a:pPr eaLnBrk="1" hangingPunct="1">
              <a:defRPr/>
            </a:pPr>
            <a:r>
              <a:rPr lang="en-US" sz="2000" dirty="0" smtClean="0"/>
              <a:t>Market value of the discipline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Contents of Discussion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General information about budget allocations</a:t>
            </a:r>
          </a:p>
          <a:p>
            <a:pPr eaLnBrk="1" hangingPunct="1"/>
            <a:r>
              <a:rPr lang="en-US" sz="2400" smtClean="0">
                <a:solidFill>
                  <a:srgbClr val="3CCDFF"/>
                </a:solidFill>
              </a:rPr>
              <a:t>Regression Analysis – what is it and how it is used in this process</a:t>
            </a:r>
          </a:p>
          <a:p>
            <a:pPr eaLnBrk="1" hangingPunct="1"/>
            <a:r>
              <a:rPr lang="en-US" sz="2400" smtClean="0"/>
              <a:t>Methodology</a:t>
            </a:r>
          </a:p>
          <a:p>
            <a:pPr eaLnBrk="1" hangingPunct="1"/>
            <a:r>
              <a:rPr lang="en-US" sz="2400" smtClean="0">
                <a:solidFill>
                  <a:srgbClr val="3CCDFF"/>
                </a:solidFill>
              </a:rPr>
              <a:t>Results of the analysis, how the results where used, and recommendations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Marketability Explained</a:t>
            </a:r>
          </a:p>
        </p:txBody>
      </p:sp>
      <p:graphicFrame>
        <p:nvGraphicFramePr>
          <p:cNvPr id="73805" name="Group 77"/>
          <p:cNvGraphicFramePr>
            <a:graphicFrameLocks noGrp="1"/>
          </p:cNvGraphicFramePr>
          <p:nvPr>
            <p:ph type="tbl" idx="1"/>
          </p:nvPr>
        </p:nvGraphicFramePr>
        <p:xfrm>
          <a:off x="1219200" y="2438400"/>
          <a:ext cx="7086600" cy="4114800"/>
        </p:xfrm>
        <a:graphic>
          <a:graphicData uri="http://schemas.openxmlformats.org/drawingml/2006/table">
            <a:tbl>
              <a:tblPr/>
              <a:tblGrid>
                <a:gridCol w="1451429"/>
                <a:gridCol w="2380342"/>
                <a:gridCol w="3254829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itchFamily="34" charset="0"/>
                        </a:rPr>
                        <a:t>Area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itchFamily="34" charset="0"/>
                        </a:rPr>
                        <a:t>Mean Salaries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itchFamily="34" charset="0"/>
                        </a:rPr>
                        <a:t>Ratio Variable 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65,423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52,142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71,417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50,758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48,775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57,331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</a:rPr>
                        <a:t>Dept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58,155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itchFamily="34" charset="0"/>
                        </a:rPr>
                        <a:t>Average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ahoma" pitchFamily="34" charset="0"/>
                        </a:rPr>
                        <a:t>57,714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In addition to observing main effects from each IV, various interactions were observed</a:t>
            </a:r>
          </a:p>
          <a:p>
            <a:pPr eaLnBrk="1" hangingPunct="1"/>
            <a:r>
              <a:rPr lang="en-US" sz="2400" smtClean="0"/>
              <a:t>Interaction occurs when the magnitude of the effect of one IV (X) on DV (Y) varies as a function of a second IV (Z)</a:t>
            </a:r>
          </a:p>
          <a:p>
            <a:pPr eaLnBrk="1" hangingPunct="1"/>
            <a:r>
              <a:rPr lang="en-US" sz="2400" smtClean="0"/>
              <a:t>The interaction term is simply the product of two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Centering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Centering variable used in interactions increases the interpretability and strength of the interaction</a:t>
            </a:r>
          </a:p>
          <a:p>
            <a:pPr eaLnBrk="1" hangingPunct="1"/>
            <a:r>
              <a:rPr lang="en-US" sz="2400" smtClean="0"/>
              <a:t>Centering is the process of subtracting the mean from a variable, leaving deviation scores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Results of Complete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budget allocation for the 28 departments = </a:t>
            </a:r>
            <a:r>
              <a:rPr lang="en-US" smtClean="0">
                <a:solidFill>
                  <a:srgbClr val="FFCC00"/>
                </a:solidFill>
              </a:rPr>
              <a:t>$952,786</a:t>
            </a:r>
            <a:r>
              <a:rPr lang="en-US" smtClean="0"/>
              <a:t>. The Max = </a:t>
            </a:r>
            <a:r>
              <a:rPr lang="en-US" smtClean="0">
                <a:solidFill>
                  <a:srgbClr val="FFCC00"/>
                </a:solidFill>
              </a:rPr>
              <a:t>$2,008,792 </a:t>
            </a:r>
            <a:r>
              <a:rPr lang="en-US" smtClean="0"/>
              <a:t>and the Min = </a:t>
            </a:r>
            <a:r>
              <a:rPr lang="en-US" smtClean="0">
                <a:solidFill>
                  <a:srgbClr val="FFCC00"/>
                </a:solidFill>
              </a:rPr>
              <a:t>$310,468</a:t>
            </a:r>
          </a:p>
          <a:p>
            <a:pPr eaLnBrk="1" hangingPunct="1"/>
            <a:r>
              <a:rPr lang="en-US" smtClean="0"/>
              <a:t>F Statistic = </a:t>
            </a:r>
            <a:r>
              <a:rPr lang="en-US" smtClean="0">
                <a:solidFill>
                  <a:srgbClr val="FFCC00"/>
                </a:solidFill>
              </a:rPr>
              <a:t>26.59</a:t>
            </a:r>
            <a:r>
              <a:rPr lang="en-US" smtClean="0"/>
              <a:t> (.0001)</a:t>
            </a:r>
          </a:p>
          <a:p>
            <a:pPr eaLnBrk="1" hangingPunct="1"/>
            <a:r>
              <a:rPr lang="en-US" smtClean="0"/>
              <a:t>R-Squared - </a:t>
            </a:r>
            <a:r>
              <a:rPr lang="en-US" smtClean="0">
                <a:solidFill>
                  <a:srgbClr val="FFCC00"/>
                </a:solidFill>
              </a:rPr>
              <a:t>.9708</a:t>
            </a:r>
          </a:p>
          <a:p>
            <a:pPr eaLnBrk="1" hangingPunct="1"/>
            <a:r>
              <a:rPr lang="en-US" smtClean="0"/>
              <a:t>Standard Deviation of the unexplained budget allocation (Root MSE) = </a:t>
            </a:r>
            <a:r>
              <a:rPr lang="en-US" smtClean="0">
                <a:solidFill>
                  <a:srgbClr val="FFCC00"/>
                </a:solidFill>
              </a:rPr>
              <a:t>$97,690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266825" y="871538"/>
            <a:ext cx="7086600" cy="14478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Parameter Estimates of Complete Model</a:t>
            </a:r>
            <a:endParaRPr lang="en-US" sz="360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160463" y="1628775"/>
          <a:ext cx="7170056" cy="5018311"/>
        </p:xfrm>
        <a:graphic>
          <a:graphicData uri="http://schemas.openxmlformats.org/drawingml/2006/table">
            <a:tbl>
              <a:tblPr/>
              <a:tblGrid>
                <a:gridCol w="1335312"/>
                <a:gridCol w="1059543"/>
                <a:gridCol w="986971"/>
                <a:gridCol w="188686"/>
                <a:gridCol w="1755816"/>
                <a:gridCol w="956007"/>
                <a:gridCol w="887721"/>
              </a:tblGrid>
              <a:tr h="9869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Variable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Parameter Estimate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Pr &gt; |t|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Variable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Parameter Estimate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Arial"/>
                        </a:rPr>
                        <a:t>Pr &gt; |t|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-526733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0.0905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MARKET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847717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0.0065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PROF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44104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&lt;.0001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DELAWARE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117005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0.1767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MAJORS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-228.63457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Arial"/>
                        </a:rPr>
                        <a:t>0.4183</a:t>
                      </a:r>
                      <a:endParaRPr lang="en-US" sz="1400" b="1" i="0" u="none" strike="noStrike" dirty="0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PROF*MAJORS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-55.2971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0.4946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DEGREES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-1480.0107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0.6309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PROF*DEGREES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-283.4041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0.4133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MAJCHRS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17.5550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0.6959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MAJORS*DEGREES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3.4660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0.2394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CHRS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-71.6280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0.5198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CHRS*PROF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-2.2653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0.0226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LLUG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89.7550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0.4350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PROF*MAJCHRS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6.8917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0.5660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39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ULUG_GRD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36.7241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Arial"/>
                        </a:rPr>
                        <a:t>0.7161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latin typeface="Arial"/>
                      </a:endParaRP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CHRS*DEGREES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"/>
                        </a:rPr>
                        <a:t>0.3978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0.0340</a:t>
                      </a:r>
                    </a:p>
                  </a:txBody>
                  <a:tcPr marL="7257" marR="7257" marT="72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981200" y="1905000"/>
            <a:ext cx="685800" cy="3962400"/>
            <a:chOff x="1248" y="1200"/>
            <a:chExt cx="432" cy="2496"/>
          </a:xfrm>
        </p:grpSpPr>
        <p:sp>
          <p:nvSpPr>
            <p:cNvPr id="21529" name="Rectangle 19"/>
            <p:cNvSpPr>
              <a:spLocks noChangeArrowheads="1"/>
            </p:cNvSpPr>
            <p:nvPr/>
          </p:nvSpPr>
          <p:spPr bwMode="auto">
            <a:xfrm>
              <a:off x="1248" y="1200"/>
              <a:ext cx="432" cy="2496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endParaRPr kumimoji="0" lang="en-US">
                <a:solidFill>
                  <a:srgbClr val="FFCC00"/>
                </a:solidFill>
              </a:endParaRPr>
            </a:p>
          </p:txBody>
        </p:sp>
        <p:sp>
          <p:nvSpPr>
            <p:cNvPr id="21530" name="Text Box 27"/>
            <p:cNvSpPr txBox="1">
              <a:spLocks noChangeArrowheads="1"/>
            </p:cNvSpPr>
            <p:nvPr/>
          </p:nvSpPr>
          <p:spPr bwMode="auto">
            <a:xfrm rot="-5400000">
              <a:off x="1115" y="2485"/>
              <a:ext cx="6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b="1">
                  <a:solidFill>
                    <a:srgbClr val="FFCC00"/>
                  </a:solidFill>
                </a:rPr>
                <a:t>PROF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590800" y="2590800"/>
            <a:ext cx="685800" cy="3352800"/>
            <a:chOff x="1632" y="1632"/>
            <a:chExt cx="432" cy="2112"/>
          </a:xfrm>
        </p:grpSpPr>
        <p:sp>
          <p:nvSpPr>
            <p:cNvPr id="21527" name="Rectangle 18"/>
            <p:cNvSpPr>
              <a:spLocks noChangeArrowheads="1"/>
            </p:cNvSpPr>
            <p:nvPr/>
          </p:nvSpPr>
          <p:spPr bwMode="auto">
            <a:xfrm>
              <a:off x="1632" y="1632"/>
              <a:ext cx="432" cy="2112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28" name="Text Box 28"/>
            <p:cNvSpPr txBox="1">
              <a:spLocks noChangeArrowheads="1"/>
            </p:cNvSpPr>
            <p:nvPr/>
          </p:nvSpPr>
          <p:spPr bwMode="auto">
            <a:xfrm rot="-5362602">
              <a:off x="1296" y="2708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b="1">
                  <a:solidFill>
                    <a:srgbClr val="FFCC00"/>
                  </a:solidFill>
                </a:rPr>
                <a:t>SUM_MAJ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124200" y="3276600"/>
            <a:ext cx="685800" cy="2743200"/>
            <a:chOff x="1968" y="2064"/>
            <a:chExt cx="432" cy="1728"/>
          </a:xfrm>
        </p:grpSpPr>
        <p:sp>
          <p:nvSpPr>
            <p:cNvPr id="21525" name="Rectangle 14"/>
            <p:cNvSpPr>
              <a:spLocks noChangeArrowheads="1"/>
            </p:cNvSpPr>
            <p:nvPr/>
          </p:nvSpPr>
          <p:spPr bwMode="auto">
            <a:xfrm>
              <a:off x="1968" y="2064"/>
              <a:ext cx="432" cy="1728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26" name="Text Box 30"/>
            <p:cNvSpPr txBox="1">
              <a:spLocks noChangeArrowheads="1"/>
            </p:cNvSpPr>
            <p:nvPr/>
          </p:nvSpPr>
          <p:spPr bwMode="auto">
            <a:xfrm rot="-5400000">
              <a:off x="1739" y="2965"/>
              <a:ext cx="9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b="1">
                  <a:solidFill>
                    <a:srgbClr val="FFCC00"/>
                  </a:solidFill>
                </a:rPr>
                <a:t>MARKET</a:t>
              </a:r>
            </a:p>
          </p:txBody>
        </p:sp>
      </p:grpSp>
      <p:sp>
        <p:nvSpPr>
          <p:cNvPr id="21509" name="Text Box 32"/>
          <p:cNvSpPr txBox="1">
            <a:spLocks noChangeArrowheads="1"/>
          </p:cNvSpPr>
          <p:nvPr/>
        </p:nvSpPr>
        <p:spPr bwMode="auto">
          <a:xfrm>
            <a:off x="4572000" y="1295400"/>
            <a:ext cx="4059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b="1"/>
              <a:t>R-Square and Independent</a:t>
            </a:r>
          </a:p>
          <a:p>
            <a:r>
              <a:rPr kumimoji="0" lang="en-US" b="1"/>
              <a:t>Variable Contribution To</a:t>
            </a:r>
          </a:p>
          <a:p>
            <a:r>
              <a:rPr kumimoji="0" lang="en-US" b="1"/>
              <a:t>Budget Allocation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733800" y="4343400"/>
            <a:ext cx="685800" cy="1752600"/>
            <a:chOff x="2352" y="2736"/>
            <a:chExt cx="432" cy="1104"/>
          </a:xfrm>
        </p:grpSpPr>
        <p:sp>
          <p:nvSpPr>
            <p:cNvPr id="21523" name="Rectangle 15"/>
            <p:cNvSpPr>
              <a:spLocks noChangeArrowheads="1"/>
            </p:cNvSpPr>
            <p:nvPr/>
          </p:nvSpPr>
          <p:spPr bwMode="auto">
            <a:xfrm>
              <a:off x="2352" y="2736"/>
              <a:ext cx="432" cy="1104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24" name="Text Box 24"/>
            <p:cNvSpPr txBox="1">
              <a:spLocks noChangeArrowheads="1"/>
            </p:cNvSpPr>
            <p:nvPr/>
          </p:nvSpPr>
          <p:spPr bwMode="auto">
            <a:xfrm rot="-5400000">
              <a:off x="2261" y="3115"/>
              <a:ext cx="6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/>
                <a:t>CHRS</a:t>
              </a:r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343400" y="4648200"/>
            <a:ext cx="685800" cy="1524000"/>
            <a:chOff x="2736" y="2928"/>
            <a:chExt cx="432" cy="960"/>
          </a:xfrm>
        </p:grpSpPr>
        <p:sp>
          <p:nvSpPr>
            <p:cNvPr id="21521" name="Rectangle 16"/>
            <p:cNvSpPr>
              <a:spLocks noChangeArrowheads="1"/>
            </p:cNvSpPr>
            <p:nvPr/>
          </p:nvSpPr>
          <p:spPr bwMode="auto">
            <a:xfrm>
              <a:off x="2736" y="2928"/>
              <a:ext cx="432" cy="960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22" name="Text Box 25"/>
            <p:cNvSpPr txBox="1">
              <a:spLocks noChangeArrowheads="1"/>
            </p:cNvSpPr>
            <p:nvPr/>
          </p:nvSpPr>
          <p:spPr bwMode="auto">
            <a:xfrm rot="-5400000">
              <a:off x="2528" y="3232"/>
              <a:ext cx="8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/>
                <a:t>UG_MAJ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4953000" y="4876800"/>
            <a:ext cx="685800" cy="1420813"/>
            <a:chOff x="3120" y="3072"/>
            <a:chExt cx="432" cy="895"/>
          </a:xfrm>
        </p:grpSpPr>
        <p:sp>
          <p:nvSpPr>
            <p:cNvPr id="21519" name="Rectangle 17"/>
            <p:cNvSpPr>
              <a:spLocks noChangeArrowheads="1"/>
            </p:cNvSpPr>
            <p:nvPr/>
          </p:nvSpPr>
          <p:spPr bwMode="auto">
            <a:xfrm>
              <a:off x="3120" y="3072"/>
              <a:ext cx="432" cy="864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20" name="Text Box 26"/>
            <p:cNvSpPr txBox="1">
              <a:spLocks noChangeArrowheads="1"/>
            </p:cNvSpPr>
            <p:nvPr/>
          </p:nvSpPr>
          <p:spPr bwMode="auto">
            <a:xfrm rot="-5400000">
              <a:off x="2912" y="3376"/>
              <a:ext cx="8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/>
                <a:t>GR_MAJ</a:t>
              </a: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5486400" y="5257800"/>
            <a:ext cx="1674813" cy="1066800"/>
            <a:chOff x="3456" y="3312"/>
            <a:chExt cx="1055" cy="672"/>
          </a:xfrm>
        </p:grpSpPr>
        <p:sp>
          <p:nvSpPr>
            <p:cNvPr id="21517" name="Rectangle 20"/>
            <p:cNvSpPr>
              <a:spLocks noChangeArrowheads="1"/>
            </p:cNvSpPr>
            <p:nvPr/>
          </p:nvSpPr>
          <p:spPr bwMode="auto">
            <a:xfrm>
              <a:off x="3504" y="3312"/>
              <a:ext cx="432" cy="672"/>
            </a:xfrm>
            <a:prstGeom prst="rect">
              <a:avLst/>
            </a:prstGeom>
            <a:solidFill>
              <a:schemeClr val="tx2"/>
            </a:solidFill>
            <a:ln w="9525">
              <a:miter lim="800000"/>
              <a:headEnd/>
              <a:tailEnd/>
            </a:ln>
            <a:scene3d>
              <a:camera prst="legacyObliqueTopRight">
                <a:rot lat="0" lon="1200000" rev="0"/>
              </a:camera>
              <a:lightRig rig="legacyFlat3" dir="r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1518" name="Text Box 29"/>
            <p:cNvSpPr txBox="1">
              <a:spLocks noChangeArrowheads="1"/>
            </p:cNvSpPr>
            <p:nvPr/>
          </p:nvSpPr>
          <p:spPr bwMode="auto">
            <a:xfrm rot="-2266175">
              <a:off x="3456" y="3504"/>
              <a:ext cx="10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/>
                <a:t>DEGREES</a:t>
              </a:r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3276600" y="1295400"/>
            <a:ext cx="5578475" cy="5118100"/>
            <a:chOff x="2064" y="816"/>
            <a:chExt cx="3514" cy="3224"/>
          </a:xfrm>
        </p:grpSpPr>
        <p:sp>
          <p:nvSpPr>
            <p:cNvPr id="21515" name="Line 31"/>
            <p:cNvSpPr>
              <a:spLocks noChangeShapeType="1"/>
            </p:cNvSpPr>
            <p:nvPr/>
          </p:nvSpPr>
          <p:spPr bwMode="auto">
            <a:xfrm>
              <a:off x="2064" y="816"/>
              <a:ext cx="2160" cy="2160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Text Box 41"/>
            <p:cNvSpPr txBox="1">
              <a:spLocks noChangeArrowheads="1"/>
            </p:cNvSpPr>
            <p:nvPr/>
          </p:nvSpPr>
          <p:spPr bwMode="auto">
            <a:xfrm>
              <a:off x="4560" y="2832"/>
              <a:ext cx="1018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FFCC00"/>
                  </a:solidFill>
                </a:rPr>
                <a:t>R-Square increases with each new variable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Results</a:t>
            </a:r>
            <a:r>
              <a:rPr lang="en-US" smtClean="0">
                <a:solidFill>
                  <a:srgbClr val="FFCC00"/>
                </a:solidFill>
              </a:rPr>
              <a:t> of Selected Model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 Statistic = </a:t>
            </a:r>
            <a:r>
              <a:rPr lang="en-US" dirty="0" smtClean="0">
                <a:solidFill>
                  <a:srgbClr val="FFCC00"/>
                </a:solidFill>
              </a:rPr>
              <a:t>66.04</a:t>
            </a:r>
            <a:r>
              <a:rPr lang="en-US" dirty="0" smtClean="0"/>
              <a:t> (.0001)</a:t>
            </a:r>
          </a:p>
          <a:p>
            <a:pPr eaLnBrk="1" hangingPunct="1"/>
            <a:r>
              <a:rPr lang="en-US" dirty="0" smtClean="0"/>
              <a:t>Adjusted R-Squared - </a:t>
            </a:r>
            <a:r>
              <a:rPr lang="en-US" dirty="0" smtClean="0">
                <a:solidFill>
                  <a:srgbClr val="FFCC00"/>
                </a:solidFill>
              </a:rPr>
              <a:t>.9497</a:t>
            </a:r>
          </a:p>
          <a:p>
            <a:pPr eaLnBrk="1" hangingPunct="1"/>
            <a:r>
              <a:rPr lang="en-US" dirty="0" smtClean="0"/>
              <a:t>Standard Deviation of the unexplained budget allocation (Root MSE) = </a:t>
            </a:r>
            <a:r>
              <a:rPr lang="en-US" dirty="0" smtClean="0">
                <a:solidFill>
                  <a:srgbClr val="FFCC00"/>
                </a:solidFill>
              </a:rPr>
              <a:t>$96,942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Parameter Estimates of Selected Model</a:t>
            </a:r>
            <a:endParaRPr lang="en-US" sz="360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4450" y="2225675"/>
          <a:ext cx="6929664" cy="3927925"/>
        </p:xfrm>
        <a:graphic>
          <a:graphicData uri="http://schemas.openxmlformats.org/drawingml/2006/table">
            <a:tbl>
              <a:tblPr/>
              <a:tblGrid>
                <a:gridCol w="3248990"/>
                <a:gridCol w="1908498"/>
                <a:gridCol w="1772176"/>
              </a:tblGrid>
              <a:tr h="872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ial"/>
                        </a:rPr>
                        <a:t>Variable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ial"/>
                        </a:rPr>
                        <a:t>Parameter Estimate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ial"/>
                        </a:rPr>
                        <a:t>Pr &gt; |t|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C000"/>
                          </a:solidFill>
                          <a:latin typeface="Arial"/>
                        </a:rPr>
                        <a:t>Intercept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latin typeface="Arial"/>
                        </a:rPr>
                        <a:t>-544842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0.0027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PROF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latin typeface="Arial"/>
                        </a:rPr>
                        <a:t>43586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92D050"/>
                          </a:solidFill>
                          <a:latin typeface="Arial"/>
                        </a:rPr>
                        <a:t>&lt;.0001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CHRS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9.4536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latin typeface="Arial"/>
                        </a:rPr>
                        <a:t>0.1474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DEGREES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-1346.6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latin typeface="Arial"/>
                        </a:rPr>
                        <a:t>0.2206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MARKET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842966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&lt;.0001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CHRS*DEGREES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0.20361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0.0104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6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C000"/>
                          </a:solidFill>
                          <a:latin typeface="Arial"/>
                        </a:rPr>
                        <a:t>CHRS*PROF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latin typeface="Arial"/>
                        </a:rPr>
                        <a:t>-1.48669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92D050"/>
                          </a:solidFill>
                          <a:latin typeface="Arial"/>
                        </a:rPr>
                        <a:t>0.002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What do the Parameter Estimates Mean for Main Effects?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Variance in </a:t>
            </a:r>
            <a:r>
              <a:rPr lang="en-US" sz="2400" dirty="0" smtClean="0">
                <a:solidFill>
                  <a:srgbClr val="FFCC00"/>
                </a:solidFill>
              </a:rPr>
              <a:t>1</a:t>
            </a:r>
            <a:r>
              <a:rPr lang="en-US" sz="2400" dirty="0" smtClean="0"/>
              <a:t> professor increases/decreases the budget estimate an average of </a:t>
            </a:r>
            <a:r>
              <a:rPr lang="en-US" sz="2400" dirty="0" smtClean="0">
                <a:solidFill>
                  <a:srgbClr val="FFCC00"/>
                </a:solidFill>
              </a:rPr>
              <a:t>$43,586</a:t>
            </a:r>
          </a:p>
          <a:p>
            <a:pPr eaLnBrk="1" hangingPunct="1"/>
            <a:r>
              <a:rPr lang="en-US" sz="2400" dirty="0" smtClean="0"/>
              <a:t>Variance in </a:t>
            </a:r>
            <a:r>
              <a:rPr lang="en-US" sz="2400" dirty="0" smtClean="0">
                <a:solidFill>
                  <a:srgbClr val="FFCC00"/>
                </a:solidFill>
              </a:rPr>
              <a:t>1/10</a:t>
            </a:r>
            <a:r>
              <a:rPr lang="en-US" sz="2400" dirty="0" smtClean="0"/>
              <a:t> in the marketability ratio increases/decreases the budget estimate an average of </a:t>
            </a:r>
            <a:r>
              <a:rPr lang="en-US" sz="2400" dirty="0" smtClean="0">
                <a:solidFill>
                  <a:srgbClr val="FFCC00"/>
                </a:solidFill>
              </a:rPr>
              <a:t>$84,296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CC00"/>
                </a:solidFill>
              </a:rPr>
              <a:t>What do the Parameter Estimates Mean for the Interactions?</a:t>
            </a:r>
            <a:endParaRPr lang="en-US" sz="3600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Variance in </a:t>
            </a:r>
            <a:r>
              <a:rPr lang="en-US" sz="2400" dirty="0" smtClean="0">
                <a:solidFill>
                  <a:srgbClr val="FFCC00"/>
                </a:solidFill>
              </a:rPr>
              <a:t>1</a:t>
            </a:r>
            <a:r>
              <a:rPr lang="en-US" sz="2400" dirty="0" smtClean="0"/>
              <a:t> credit hour increases/decreases the budget estimate an average of </a:t>
            </a:r>
            <a:r>
              <a:rPr lang="en-US" sz="2400" dirty="0" smtClean="0">
                <a:solidFill>
                  <a:srgbClr val="FFCC00"/>
                </a:solidFill>
              </a:rPr>
              <a:t>20 cents </a:t>
            </a:r>
            <a:r>
              <a:rPr lang="en-US" sz="2400" dirty="0" smtClean="0"/>
              <a:t>for a department with an average number of degrees conferred</a:t>
            </a:r>
          </a:p>
          <a:p>
            <a:pPr eaLnBrk="1" hangingPunct="1"/>
            <a:r>
              <a:rPr lang="en-US" sz="2400" dirty="0" smtClean="0"/>
              <a:t>Variance in </a:t>
            </a:r>
            <a:r>
              <a:rPr lang="en-US" sz="2400" dirty="0" smtClean="0">
                <a:solidFill>
                  <a:srgbClr val="FFCC00"/>
                </a:solidFill>
              </a:rPr>
              <a:t>1</a:t>
            </a:r>
            <a:r>
              <a:rPr lang="en-US" sz="2400" dirty="0" smtClean="0"/>
              <a:t> faculty member increases/decreases the budget estimate an average of </a:t>
            </a:r>
            <a:r>
              <a:rPr lang="en-US" sz="2400" dirty="0" smtClean="0">
                <a:solidFill>
                  <a:srgbClr val="FFCC00"/>
                </a:solidFill>
              </a:rPr>
              <a:t>$1.50 </a:t>
            </a:r>
            <a:r>
              <a:rPr lang="en-US" sz="2400" dirty="0" smtClean="0"/>
              <a:t>for a department with an average number of credit hours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Didn’t get a paper?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673225" y="3189288"/>
            <a:ext cx="6043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sz="2800"/>
              <a:t>For a copy of this presentation/paper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2633663" y="3922713"/>
            <a:ext cx="41529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kumimoji="0"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alluna@una.edu</a:t>
            </a:r>
          </a:p>
          <a:p>
            <a:pPr algn="ctr">
              <a:defRPr/>
            </a:pPr>
            <a:r>
              <a:rPr kumimoji="0" lang="en-US" sz="2800" dirty="0">
                <a:solidFill>
                  <a:schemeClr val="tx2"/>
                </a:solidFill>
              </a:rPr>
              <a:t>kbrennan@bama.ua.edu</a:t>
            </a:r>
          </a:p>
          <a:p>
            <a:pPr algn="ctr">
              <a:defRPr/>
            </a:pPr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6514" y="2960914"/>
            <a:ext cx="5382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Outcome</a:t>
            </a:r>
          </a:p>
          <a:p>
            <a:pPr algn="ctr"/>
            <a:endParaRPr lang="en-US" sz="3200" dirty="0" smtClean="0">
              <a:solidFill>
                <a:srgbClr val="FFC000"/>
              </a:solidFill>
              <a:latin typeface="+mj-lt"/>
            </a:endParaRPr>
          </a:p>
          <a:p>
            <a:pPr algn="ctr"/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Turn to page 15 in the Paper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So, What Happened?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VPAA reviewed the model along with the departmental budget requests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He used the model to identify those departments that were either significantly under funded or over funded</a:t>
            </a:r>
          </a:p>
          <a:p>
            <a:pPr eaLnBrk="1" hangingPunct="1"/>
            <a:r>
              <a:rPr lang="en-US" smtClean="0"/>
              <a:t>VPAA made adjustments to budget allocations based in part upon the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Recommendations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Run the model every year and compare to previous years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Larger universities may want to include research, distinguished faculty, or differentiate medical, law, and dental schools from other programs</a:t>
            </a:r>
          </a:p>
          <a:p>
            <a:pPr eaLnBrk="1" hangingPunct="1"/>
            <a:r>
              <a:rPr lang="en-US" sz="2400" dirty="0" smtClean="0"/>
              <a:t>Research other factors that may influence budget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3192463" y="3265488"/>
            <a:ext cx="2519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CC00"/>
                </a:solidFill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2538" y="1219200"/>
            <a:ext cx="7710487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Importance of Budget Process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Offers thorough understanding of the institutions cost structure for long range planning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solidFill>
                  <a:schemeClr val="accent2"/>
                </a:solidFill>
                <a:latin typeface="Tahoma" pitchFamily="34" charset="0"/>
              </a:rPr>
              <a:t>Increases awareness of strengths and weaknesses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Effective budgeting models enables institutions to evaluate the changing institutional environment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2538" y="1219200"/>
            <a:ext cx="7710487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Evolution of Resource Allocation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295400" y="2819400"/>
            <a:ext cx="7334250" cy="3352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Focused on departments within colleges across the university (1980’s)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solidFill>
                  <a:schemeClr val="accent2"/>
                </a:solidFill>
                <a:latin typeface="Tahoma" pitchFamily="34" charset="0"/>
              </a:rPr>
              <a:t>Faculty performance in relation to departmental productivity  (1990’s)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Distribution of scarce resources across</a:t>
            </a:r>
            <a:br>
              <a:rPr kumimoji="0" lang="en-US" sz="2800">
                <a:latin typeface="Tahoma" pitchFamily="34" charset="0"/>
              </a:rPr>
            </a:br>
            <a:r>
              <a:rPr kumimoji="0" lang="en-US" sz="2800">
                <a:latin typeface="Tahoma" pitchFamily="34" charset="0"/>
              </a:rPr>
              <a:t>the university (2000)</a:t>
            </a:r>
          </a:p>
          <a:p>
            <a:pPr marL="2057400" lvl="4" indent="-228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kumimoji="0" lang="en-US" sz="2000">
                <a:latin typeface="Tahoma" pitchFamily="34" charset="0"/>
              </a:rPr>
              <a:t>                  	(Casper/Henry, 2006;                          		Middaugh, 2001; Santos 2007)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2538" y="1219200"/>
            <a:ext cx="7710487" cy="144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CC00"/>
                </a:solidFill>
              </a:rPr>
              <a:t>Departmental Information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Departmental activities are personnel intensive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solidFill>
                  <a:schemeClr val="accent2"/>
                </a:solidFill>
                <a:latin typeface="Tahoma" pitchFamily="34" charset="0"/>
              </a:rPr>
              <a:t>Instructional costs account for 40% of educational expenditures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Need to account for decentralized management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2538" y="1219200"/>
            <a:ext cx="7891462" cy="1447800"/>
          </a:xfrm>
        </p:spPr>
        <p:txBody>
          <a:bodyPr/>
          <a:lstStyle/>
          <a:p>
            <a:pPr eaLnBrk="1" hangingPunct="1"/>
            <a:r>
              <a:rPr lang="en-US" sz="3900" smtClean="0">
                <a:solidFill>
                  <a:srgbClr val="FFCC00"/>
                </a:solidFill>
              </a:rPr>
              <a:t>Variables often Cited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Faculty FTE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Number of Majors/Grad Students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Credit Hour Production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Number of Degrees Awarded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Equipment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Faculty Rank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2538" y="1219200"/>
            <a:ext cx="7891462" cy="1447800"/>
          </a:xfrm>
        </p:spPr>
        <p:txBody>
          <a:bodyPr/>
          <a:lstStyle/>
          <a:p>
            <a:pPr eaLnBrk="1" hangingPunct="1"/>
            <a:r>
              <a:rPr lang="en-US" sz="3900" smtClean="0">
                <a:solidFill>
                  <a:srgbClr val="FFCC00"/>
                </a:solidFill>
              </a:rPr>
              <a:t>Delaware Study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295400" y="2819400"/>
            <a:ext cx="7086600" cy="3527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Documents instructional and educational expenditures at an academic discipline level of analysis since 1992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Offers insights to how higher education on a macro level is managing and allocating instructional resources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</a:pPr>
            <a:r>
              <a:rPr kumimoji="0" lang="en-US" sz="2800">
                <a:latin typeface="Tahoma" pitchFamily="34" charset="0"/>
              </a:rPr>
              <a:t>Focuses on productivity of faculty based on the cost per credit hour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FFCC00"/>
                </a:solidFill>
              </a:rPr>
              <a:t>Market Influence on Salary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819400"/>
            <a:ext cx="7551738" cy="3787775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Strategic decisions involve the evaluation of both internal and external environments (Constantin &amp; Lusch, 1994) 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Incorporate discipline specific average faculty salary </a:t>
            </a:r>
          </a:p>
          <a:p>
            <a:pPr eaLnBrk="1" hangingPunct="1"/>
            <a:r>
              <a:rPr lang="en-US" smtClean="0"/>
              <a:t>Accounts for differences in departmental budgets &amp; assists in planning/decision-making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Recommending A Strategy">
  <a:themeElements>
    <a:clrScheme name="">
      <a:dk1>
        <a:srgbClr val="808080"/>
      </a:dk1>
      <a:lt1>
        <a:srgbClr val="FFFFFF"/>
      </a:lt1>
      <a:dk2>
        <a:srgbClr val="000066"/>
      </a:dk2>
      <a:lt2>
        <a:srgbClr val="33CCFF"/>
      </a:lt2>
      <a:accent1>
        <a:srgbClr val="808080"/>
      </a:accent1>
      <a:accent2>
        <a:srgbClr val="0099CC"/>
      </a:accent2>
      <a:accent3>
        <a:srgbClr val="AAAAB8"/>
      </a:accent3>
      <a:accent4>
        <a:srgbClr val="DADADA"/>
      </a:accent4>
      <a:accent5>
        <a:srgbClr val="C0C0C0"/>
      </a:accent5>
      <a:accent6>
        <a:srgbClr val="008AB9"/>
      </a:accent6>
      <a:hlink>
        <a:srgbClr val="336699"/>
      </a:hlink>
      <a:folHlink>
        <a:srgbClr val="CC0000"/>
      </a:folHlink>
    </a:clrScheme>
    <a:fontScheme name="Recommending A Strateg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Office\Templates\1033\Recommending A Strategy.pot</Template>
  <TotalTime>2554</TotalTime>
  <Words>1202</Words>
  <Application>Microsoft Office PowerPoint</Application>
  <PresentationFormat>On-screen Show (4:3)</PresentationFormat>
  <Paragraphs>244</Paragraphs>
  <Slides>33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Tahoma</vt:lpstr>
      <vt:lpstr>Tempus Sans ITC</vt:lpstr>
      <vt:lpstr>Times New Roman</vt:lpstr>
      <vt:lpstr>Wingdings</vt:lpstr>
      <vt:lpstr>Recommending A Strategy</vt:lpstr>
      <vt:lpstr>Equation</vt:lpstr>
      <vt:lpstr>Using Regression Analysis in Departmental Budget Allocations </vt:lpstr>
      <vt:lpstr>Contents of Discussion</vt:lpstr>
      <vt:lpstr>Didn’t get a paper?</vt:lpstr>
      <vt:lpstr>Importance of Budget Process</vt:lpstr>
      <vt:lpstr>Evolution of Resource Allocation</vt:lpstr>
      <vt:lpstr>Departmental Information</vt:lpstr>
      <vt:lpstr>Variables often Cited</vt:lpstr>
      <vt:lpstr>Delaware Study</vt:lpstr>
      <vt:lpstr>Market Influence on Salary</vt:lpstr>
      <vt:lpstr>Annual Budget Process</vt:lpstr>
      <vt:lpstr>The VPAA Wanted to Know….</vt:lpstr>
      <vt:lpstr>“There are lies, damned lies, and statistics.”  Mark Twain</vt:lpstr>
      <vt:lpstr>Statistical Planning  The Complete Approach</vt:lpstr>
      <vt:lpstr>Regression Analysis</vt:lpstr>
      <vt:lpstr>Predictive Versus Explanatory Regression Analysis</vt:lpstr>
      <vt:lpstr>Problem Statement</vt:lpstr>
      <vt:lpstr>Simple Regression Model </vt:lpstr>
      <vt:lpstr>Multiple Regression Model </vt:lpstr>
      <vt:lpstr>The First Model - Variables</vt:lpstr>
      <vt:lpstr>Marketability Explained</vt:lpstr>
      <vt:lpstr>Interactions</vt:lpstr>
      <vt:lpstr>Centering Variables</vt:lpstr>
      <vt:lpstr>Results of Complete Model</vt:lpstr>
      <vt:lpstr>Parameter Estimates of Complete Model</vt:lpstr>
      <vt:lpstr>PowerPoint Presentation</vt:lpstr>
      <vt:lpstr>Results of Selected Model</vt:lpstr>
      <vt:lpstr>Parameter Estimates of Selected Model</vt:lpstr>
      <vt:lpstr>What do the Parameter Estimates Mean for Main Effects?</vt:lpstr>
      <vt:lpstr>What do the Parameter Estimates Mean for the Interactions?</vt:lpstr>
      <vt:lpstr>PowerPoint Presentation</vt:lpstr>
      <vt:lpstr>So, What Happened?</vt:lpstr>
      <vt:lpstr>Recommendations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Freshman Survey Summer 2001</dc:title>
  <dc:creator>Danita L. Luna</dc:creator>
  <cp:lastModifiedBy>Adkison, Victoria B.</cp:lastModifiedBy>
  <cp:revision>81</cp:revision>
  <cp:lastPrinted>1601-01-01T00:00:00Z</cp:lastPrinted>
  <dcterms:created xsi:type="dcterms:W3CDTF">2001-09-05T00:36:44Z</dcterms:created>
  <dcterms:modified xsi:type="dcterms:W3CDTF">2015-04-01T13:35:38Z</dcterms:modified>
</cp:coreProperties>
</file>